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9"/>
  </p:notesMasterIdLst>
  <p:sldIdLst>
    <p:sldId id="256" r:id="rId2"/>
    <p:sldId id="259" r:id="rId3"/>
    <p:sldId id="260" r:id="rId4"/>
    <p:sldId id="274" r:id="rId5"/>
    <p:sldId id="275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47D66-3F58-41F8-B741-3647808454E5}" type="datetimeFigureOut">
              <a:rPr lang="tr-TR" smtClean="0"/>
              <a:t>11.11.2020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DEAB4C-631C-4362-9044-30AB5DBA50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79234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aşlık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2" name="Alt Başlık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68D73F6-7589-48C7-98B8-23806067867B}" type="datetime1">
              <a:rPr lang="tr-TR" smtClean="0"/>
              <a:t>11.11.2020</a:t>
            </a:fld>
            <a:endParaRPr lang="tr-TR"/>
          </a:p>
        </p:txBody>
      </p:sp>
      <p:sp>
        <p:nvSpPr>
          <p:cNvPr id="20" name="Altbilgi Yer Tutucusu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10" name="Slayt Numarası Yer Tutucus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16C7BC-6836-4D98-9A57-D3C19F122798}" type="datetime1">
              <a:rPr lang="tr-TR" smtClean="0"/>
              <a:t>11.11.2020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361BF00-75FC-44C1-9DD3-FF7BC4B64D37}" type="datetime1">
              <a:rPr lang="tr-TR" smtClean="0"/>
              <a:t>11.11.2020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B198D58-7921-4DFB-B041-E8F429EAAA42}" type="datetime1">
              <a:rPr lang="tr-TR" smtClean="0"/>
              <a:t>11.11.2020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kdörtgen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5BA99F9-976F-44AB-BDD7-C3E8A8D265BD}" type="datetime1">
              <a:rPr lang="tr-TR" smtClean="0"/>
              <a:t>11.11.2020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0" name="Dikdörtgen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85E97E-53D5-4F22-AA62-4A3599D5133A}" type="datetime1">
              <a:rPr lang="tr-TR" smtClean="0"/>
              <a:t>11.11.2020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C7D45F1-95E4-4FF6-A8AF-6E380EF6E13B}" type="datetime1">
              <a:rPr lang="tr-TR" smtClean="0"/>
              <a:t>11.11.2020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6CFE813-25DE-4447-8EB5-0ABAFA26320B}" type="datetime1">
              <a:rPr lang="tr-TR" smtClean="0"/>
              <a:t>11.11.2020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C1725B8-166E-47A0-9D31-67EC6361F550}" type="datetime1">
              <a:rPr lang="tr-TR" smtClean="0"/>
              <a:t>11.11.2020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6" name="Dikdörtgen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Metin Yer Tutucus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8239A81-8426-4654-A4B8-AC4F56F48EAC}" type="datetime1">
              <a:rPr lang="tr-TR" smtClean="0"/>
              <a:t>11.11.2020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1E1A4DD-C0F4-4023-B611-83D232BBE119}" type="datetime1">
              <a:rPr lang="tr-TR" smtClean="0"/>
              <a:t>11.11.2020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9" name="Akış Çizelgesi: İşlem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Akış Çizelgesi: İşlem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ast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Halka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Dikdörtgen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Başlık Yer Tutucu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9" name="Metin Yer Tutucus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4" name="Veri Yer Tutucus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CD9BA90D-CDA7-4D02-87FB-03F05684DE95}" type="datetime1">
              <a:rPr lang="tr-TR" smtClean="0"/>
              <a:t>11.11.2020</a:t>
            </a:fld>
            <a:endParaRPr lang="tr-TR"/>
          </a:p>
        </p:txBody>
      </p:sp>
      <p:sp>
        <p:nvSpPr>
          <p:cNvPr id="10" name="Altbilgi Yer Tutucusu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tr-TR" smtClean="0"/>
              <a:t>Elazığ Mesleki ve Teknik Anadolu Lisesi</a:t>
            </a:r>
            <a:endParaRPr lang="tr-TR"/>
          </a:p>
        </p:txBody>
      </p:sp>
      <p:sp>
        <p:nvSpPr>
          <p:cNvPr id="22" name="Slayt Numarası Yer Tutucus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  <p:sp>
        <p:nvSpPr>
          <p:cNvPr id="15" name="Dikdörtgen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09401"/>
            <a:ext cx="7206615" cy="53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/>
              <a:t>Elazığ Mesleki ve Teknik Anadolu Lisesi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1677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Rehberlik hizmetleri ders değildir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2" descr="C:\Program Files\Microsoft Office\MEDIA\CAGCAT10\j030125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420888"/>
            <a:ext cx="3960440" cy="33868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1519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03648" y="2060848"/>
            <a:ext cx="4072496" cy="2880320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tr-TR" dirty="0"/>
              <a:t>Rehberlik, bir disiplin </a:t>
            </a:r>
            <a:r>
              <a:rPr lang="tr-TR" dirty="0" smtClean="0"/>
              <a:t>görevi değildir</a:t>
            </a:r>
            <a:r>
              <a:rPr lang="tr-TR" dirty="0"/>
              <a:t>, </a:t>
            </a:r>
            <a:r>
              <a:rPr lang="tr-TR" dirty="0" smtClean="0">
                <a:solidFill>
                  <a:srgbClr val="FF0000"/>
                </a:solidFill>
              </a:rPr>
              <a:t>yargılamaz ve ceza vermez.</a:t>
            </a:r>
            <a:endParaRPr lang="tr-TR" dirty="0">
              <a:solidFill>
                <a:srgbClr val="FF0000"/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r-TR" dirty="0"/>
          </a:p>
          <a:p>
            <a:pPr marL="274320" indent="-274320">
              <a:buClr>
                <a:schemeClr val="accent3"/>
              </a:buClr>
              <a:defRPr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5" name="Picture 2" descr="C:\Users\kullaniciadi\Desktop\disiplin1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24000"/>
            <a:ext cx="2066181" cy="291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8756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355976" y="2276872"/>
            <a:ext cx="4217672" cy="3312368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tr-TR" dirty="0">
                <a:solidFill>
                  <a:srgbClr val="0070C0"/>
                </a:solidFill>
              </a:rPr>
              <a:t>Rehberlik, her sorunu </a:t>
            </a:r>
            <a:r>
              <a:rPr lang="tr-TR" dirty="0" smtClean="0">
                <a:solidFill>
                  <a:srgbClr val="0070C0"/>
                </a:solidFill>
              </a:rPr>
              <a:t>hemen çözebilecek </a:t>
            </a:r>
            <a:r>
              <a:rPr lang="tr-TR" dirty="0">
                <a:solidFill>
                  <a:srgbClr val="0070C0"/>
                </a:solidFill>
              </a:rPr>
              <a:t>sihirli bir </a:t>
            </a:r>
            <a:r>
              <a:rPr lang="tr-TR" dirty="0" smtClean="0">
                <a:solidFill>
                  <a:srgbClr val="0070C0"/>
                </a:solidFill>
              </a:rPr>
              <a:t>güce </a:t>
            </a:r>
            <a:r>
              <a:rPr lang="tr-TR" dirty="0">
                <a:solidFill>
                  <a:srgbClr val="0070C0"/>
                </a:solidFill>
              </a:rPr>
              <a:t>sahip </a:t>
            </a:r>
            <a:r>
              <a:rPr lang="tr-TR" dirty="0" smtClean="0">
                <a:solidFill>
                  <a:srgbClr val="0070C0"/>
                </a:solidFill>
              </a:rPr>
              <a:t>değildir!</a:t>
            </a:r>
            <a:endParaRPr lang="tr-TR" dirty="0">
              <a:solidFill>
                <a:srgbClr val="0070C0"/>
              </a:solidFill>
            </a:endParaRP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r-TR" dirty="0"/>
          </a:p>
          <a:p>
            <a:pPr marL="0" indent="0">
              <a:buClr>
                <a:schemeClr val="accent3"/>
              </a:buClr>
              <a:buNone/>
              <a:defRPr/>
            </a:pPr>
            <a:r>
              <a:rPr lang="tr-TR" dirty="0"/>
              <a:t> 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496" y="2132856"/>
            <a:ext cx="253153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5156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2132856"/>
            <a:ext cx="7600888" cy="1944216"/>
          </a:xfrm>
        </p:spPr>
        <p:txBody>
          <a:bodyPr>
            <a:noAutofit/>
          </a:bodyPr>
          <a:lstStyle/>
          <a:p>
            <a:pPr marL="0" indent="0" algn="ctr">
              <a:buClr>
                <a:schemeClr val="accent3"/>
              </a:buClr>
              <a:buNone/>
              <a:defRPr/>
            </a:pPr>
            <a:r>
              <a:rPr lang="tr-TR" sz="5000" dirty="0"/>
              <a:t>Rehberlik, hizmetleri </a:t>
            </a:r>
            <a:r>
              <a:rPr lang="tr-TR" sz="5000" dirty="0" smtClean="0"/>
              <a:t>sadece </a:t>
            </a:r>
            <a:r>
              <a:rPr lang="tr-TR" sz="5000" dirty="0">
                <a:solidFill>
                  <a:srgbClr val="FF0000"/>
                </a:solidFill>
              </a:rPr>
              <a:t>sorunlu öğrencilere</a:t>
            </a:r>
            <a:r>
              <a:rPr lang="tr-TR" sz="5000" dirty="0"/>
              <a:t> </a:t>
            </a:r>
            <a:r>
              <a:rPr lang="tr-TR" sz="5000" dirty="0" smtClean="0"/>
              <a:t>yapılacak bir </a:t>
            </a:r>
            <a:r>
              <a:rPr lang="tr-TR" sz="5000" dirty="0"/>
              <a:t>yardım </a:t>
            </a:r>
            <a:r>
              <a:rPr lang="tr-TR" sz="5000" u="sng" dirty="0" smtClean="0"/>
              <a:t>değildir</a:t>
            </a:r>
            <a:r>
              <a:rPr lang="tr-TR" sz="5000" dirty="0" smtClean="0"/>
              <a:t>.</a:t>
            </a:r>
            <a:endParaRPr lang="tr-TR" sz="5000" dirty="0"/>
          </a:p>
          <a:p>
            <a:pPr algn="ctr"/>
            <a:endParaRPr lang="tr-TR" sz="5000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007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5000" dirty="0" smtClean="0">
                <a:solidFill>
                  <a:srgbClr val="FF0000"/>
                </a:solidFill>
              </a:rPr>
              <a:t>Rehberliğin İlkeleri</a:t>
            </a:r>
            <a:endParaRPr lang="tr-TR" sz="5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1628800"/>
            <a:ext cx="7498080" cy="4573488"/>
          </a:xfrm>
        </p:spPr>
        <p:txBody>
          <a:bodyPr>
            <a:no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r-TR" dirty="0" smtClean="0"/>
              <a:t>Rehberlik hizmetlerinde </a:t>
            </a:r>
            <a:r>
              <a:rPr lang="tr-TR" dirty="0" smtClean="0">
                <a:solidFill>
                  <a:srgbClr val="FF0000"/>
                </a:solidFill>
              </a:rPr>
              <a:t>gönüllülük</a:t>
            </a:r>
            <a:r>
              <a:rPr lang="tr-TR" dirty="0" smtClean="0"/>
              <a:t> esastır.</a:t>
            </a:r>
            <a:endParaRPr lang="tr-TR" dirty="0"/>
          </a:p>
          <a:p>
            <a:pPr marL="274320" indent="-274320">
              <a:buClr>
                <a:schemeClr val="accent3"/>
              </a:buClr>
              <a:defRPr/>
            </a:pPr>
            <a:r>
              <a:rPr lang="tr-TR" dirty="0"/>
              <a:t> R</a:t>
            </a:r>
            <a:r>
              <a:rPr lang="tr-TR" dirty="0" smtClean="0"/>
              <a:t>ehberlik hizmetlerinde </a:t>
            </a:r>
            <a:r>
              <a:rPr lang="tr-TR" dirty="0" smtClean="0">
                <a:solidFill>
                  <a:srgbClr val="FF0000"/>
                </a:solidFill>
              </a:rPr>
              <a:t>koşulsuz kabul </a:t>
            </a:r>
            <a:r>
              <a:rPr lang="tr-TR" dirty="0" smtClean="0"/>
              <a:t>esastır.</a:t>
            </a:r>
          </a:p>
          <a:p>
            <a:pPr marL="274320" indent="-274320">
              <a:buClr>
                <a:schemeClr val="accent3"/>
              </a:buClr>
              <a:defRPr/>
            </a:pPr>
            <a:r>
              <a:rPr lang="tr-TR" dirty="0"/>
              <a:t>Rehberlik hizmetlerinin yürütülmesinde </a:t>
            </a:r>
            <a:r>
              <a:rPr lang="tr-TR" dirty="0">
                <a:solidFill>
                  <a:srgbClr val="FF0000"/>
                </a:solidFill>
              </a:rPr>
              <a:t>gizlilik</a:t>
            </a:r>
            <a:r>
              <a:rPr lang="tr-TR" dirty="0"/>
              <a:t> esastır</a:t>
            </a:r>
            <a:r>
              <a:rPr lang="tr-TR" dirty="0" smtClean="0"/>
              <a:t>.</a:t>
            </a:r>
            <a:endParaRPr lang="tr-TR" dirty="0"/>
          </a:p>
          <a:p>
            <a:pPr marL="274320" indent="-274320">
              <a:buClr>
                <a:schemeClr val="accent3"/>
              </a:buClr>
              <a:defRPr/>
            </a:pPr>
            <a:r>
              <a:rPr lang="tr-TR" dirty="0"/>
              <a:t> Rehberlik hizmeti </a:t>
            </a:r>
            <a:r>
              <a:rPr lang="tr-TR" dirty="0">
                <a:solidFill>
                  <a:srgbClr val="FF0000"/>
                </a:solidFill>
              </a:rPr>
              <a:t>tüm öğrencilere </a:t>
            </a:r>
            <a:r>
              <a:rPr lang="tr-TR" dirty="0"/>
              <a:t>yöneliktir.</a:t>
            </a:r>
          </a:p>
          <a:p>
            <a:pPr marL="274320" indent="-274320">
              <a:buClr>
                <a:schemeClr val="accent3"/>
              </a:buClr>
              <a:defRPr/>
            </a:pPr>
            <a:endParaRPr lang="tr-TR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r-TR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r-TR" dirty="0"/>
          </a:p>
          <a:p>
            <a:pPr marL="0" indent="0">
              <a:buClr>
                <a:schemeClr val="accent3"/>
              </a:buClr>
              <a:buNone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1057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475656" y="1772816"/>
            <a:ext cx="65344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>
              <a:buClr>
                <a:schemeClr val="accent3"/>
              </a:buClr>
              <a:defRPr/>
            </a:pPr>
            <a:r>
              <a:rPr lang="tr-TR" sz="3200" dirty="0"/>
              <a:t> </a:t>
            </a:r>
            <a:r>
              <a:rPr lang="tr-TR" sz="3200" dirty="0" smtClean="0"/>
              <a:t>      Rehberlik </a:t>
            </a:r>
            <a:r>
              <a:rPr lang="tr-TR" sz="3200" dirty="0"/>
              <a:t>hizmeti öğrenciyi merkeze </a:t>
            </a:r>
            <a:r>
              <a:rPr lang="tr-TR" sz="3200" dirty="0" smtClean="0"/>
              <a:t>alan </a:t>
            </a:r>
            <a:r>
              <a:rPr lang="tr-TR" sz="3200" dirty="0"/>
              <a:t>bir eğitim sistemi öngörür.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r-TR" sz="3200" dirty="0"/>
          </a:p>
          <a:p>
            <a:pPr marL="274320" indent="-274320">
              <a:buClr>
                <a:schemeClr val="accent3"/>
              </a:buClr>
              <a:defRPr/>
            </a:pPr>
            <a:r>
              <a:rPr lang="tr-TR" sz="3200" dirty="0" smtClean="0"/>
              <a:t>      </a:t>
            </a:r>
            <a:r>
              <a:rPr lang="tr-TR" sz="3200" dirty="0"/>
              <a:t>Rehberlik hizmetlerinde </a:t>
            </a:r>
            <a:r>
              <a:rPr lang="tr-TR" sz="3200" dirty="0" smtClean="0"/>
              <a:t>tüm      </a:t>
            </a:r>
            <a:r>
              <a:rPr lang="tr-TR" sz="3200" dirty="0"/>
              <a:t>ilgililerin katılımı, desteği ve işbirliği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r-TR" sz="3200" dirty="0"/>
              <a:t>     gereklidir.</a:t>
            </a:r>
          </a:p>
        </p:txBody>
      </p:sp>
    </p:spTree>
    <p:extLst>
      <p:ext uri="{BB962C8B-B14F-4D97-AF65-F5344CB8AC3E}">
        <p14:creationId xmlns:p14="http://schemas.microsoft.com/office/powerpoint/2010/main" val="1660660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764704"/>
            <a:ext cx="7498080" cy="4800600"/>
          </a:xfrm>
        </p:spPr>
        <p:txBody>
          <a:bodyPr>
            <a:normAutofit fontScale="92500" lnSpcReduction="10000"/>
          </a:bodyPr>
          <a:lstStyle/>
          <a:p>
            <a:pPr marL="274320" indent="-274320">
              <a:buClr>
                <a:schemeClr val="accent3"/>
              </a:buClr>
              <a:buNone/>
              <a:defRPr/>
            </a:pPr>
            <a:endParaRPr lang="tr-TR" dirty="0"/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tr-TR" dirty="0"/>
              <a:t> Rehberlik hizmetleri planlı, programlı, </a:t>
            </a:r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buNone/>
              <a:defRPr/>
            </a:pPr>
            <a:r>
              <a:rPr lang="tr-TR" dirty="0"/>
              <a:t>     örgütlenmiş  bir şekilde </a:t>
            </a:r>
            <a:r>
              <a:rPr lang="tr-TR" dirty="0" smtClean="0"/>
              <a:t>sunulur.</a:t>
            </a:r>
            <a:endParaRPr lang="tr-TR" dirty="0"/>
          </a:p>
          <a:p>
            <a:pPr>
              <a:lnSpc>
                <a:spcPct val="150000"/>
              </a:lnSpc>
            </a:pPr>
            <a:r>
              <a:rPr lang="tr-TR" dirty="0"/>
              <a:t>Rehberlik hizmetlerinde esneklik söz konusudur.</a:t>
            </a:r>
          </a:p>
          <a:p>
            <a:pPr marL="457200" indent="-45720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tr-TR" dirty="0"/>
              <a:t> Rehberlik hizmetleri alanda uzman ve yetkin kişiler  tarafından sunulur.</a:t>
            </a:r>
          </a:p>
          <a:p>
            <a:pPr>
              <a:lnSpc>
                <a:spcPct val="150000"/>
              </a:lnSpc>
            </a:pPr>
            <a:endParaRPr lang="tr-TR" dirty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r-TR" dirty="0"/>
          </a:p>
          <a:p>
            <a:pPr marL="274320" indent="-274320">
              <a:buClr>
                <a:schemeClr val="accent3"/>
              </a:buClr>
              <a:defRPr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52" y="1"/>
            <a:ext cx="9164752" cy="6891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222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692696"/>
            <a:ext cx="7498080" cy="4800600"/>
          </a:xfrm>
        </p:spPr>
        <p:txBody>
          <a:bodyPr>
            <a:normAutofit/>
          </a:bodyPr>
          <a:lstStyle/>
          <a:p>
            <a:endParaRPr lang="tr-TR" dirty="0"/>
          </a:p>
          <a:p>
            <a:pPr marL="82296" indent="0">
              <a:buNone/>
            </a:pPr>
            <a:r>
              <a:rPr lang="tr-TR" dirty="0" smtClean="0"/>
              <a:t>Rehberlik bireyin;</a:t>
            </a:r>
          </a:p>
          <a:p>
            <a:r>
              <a:rPr lang="tr-TR" dirty="0" smtClean="0"/>
              <a:t> </a:t>
            </a:r>
            <a:r>
              <a:rPr lang="tr-TR" dirty="0"/>
              <a:t>kendini anlaması, </a:t>
            </a:r>
          </a:p>
          <a:p>
            <a:r>
              <a:rPr lang="tr-TR" dirty="0" smtClean="0"/>
              <a:t> </a:t>
            </a:r>
            <a:r>
              <a:rPr lang="tr-TR" dirty="0"/>
              <a:t>problemlerini çözmesi, </a:t>
            </a:r>
          </a:p>
          <a:p>
            <a:r>
              <a:rPr lang="tr-TR" dirty="0" smtClean="0"/>
              <a:t> </a:t>
            </a:r>
            <a:r>
              <a:rPr lang="tr-TR" dirty="0"/>
              <a:t>gerçekçi kararlar alması,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Elazığ Mesleki ve Teknik Anadolu Lisesi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645024"/>
            <a:ext cx="3888432" cy="2423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1574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260648"/>
            <a:ext cx="7498080" cy="3251448"/>
          </a:xfrm>
        </p:spPr>
        <p:txBody>
          <a:bodyPr/>
          <a:lstStyle/>
          <a:p>
            <a:r>
              <a:rPr lang="tr-TR" dirty="0"/>
              <a:t>kapasitelerini geliştirmesi, </a:t>
            </a:r>
          </a:p>
          <a:p>
            <a:r>
              <a:rPr lang="tr-TR" dirty="0"/>
              <a:t> çevresiyle dengeli ve sağlıklı bir uyum sağlaması ve böylece </a:t>
            </a:r>
          </a:p>
          <a:p>
            <a:r>
              <a:rPr lang="tr-TR" dirty="0"/>
              <a:t>kendini gerçekleştirmesi için, uzman kişilerce bireye yapılan psikolojik yardımlardır. </a:t>
            </a:r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rgbClr val="002060"/>
                </a:solidFill>
              </a:rPr>
              <a:t>Elazığ Mesleki ve Teknik Anadolu Lisesi</a:t>
            </a:r>
            <a:endParaRPr lang="tr-TR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s://encrypted-tbn0.gstatic.com/images?q=tbn:ANd9GcSUfSuImw6awZx_HBLs9H4hYTkDZz4wEtSHABHq8naLHwkEyyCS2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227" y="3573016"/>
            <a:ext cx="4392488" cy="2737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74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sp>
        <p:nvSpPr>
          <p:cNvPr id="5" name="Dikdörtgen 4"/>
          <p:cNvSpPr/>
          <p:nvPr/>
        </p:nvSpPr>
        <p:spPr>
          <a:xfrm>
            <a:off x="1331640" y="474345"/>
            <a:ext cx="6984776" cy="5914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/>
              <a:t>Arkadaş ilişkilerimde sorun </a:t>
            </a:r>
            <a:r>
              <a:rPr lang="tr-TR" sz="3200" dirty="0" smtClean="0"/>
              <a:t>yaşıyorum.</a:t>
            </a:r>
            <a:endParaRPr lang="tr-TR" sz="3200" dirty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/>
              <a:t>Karşı cinsle ilişkilerimde sorun </a:t>
            </a:r>
            <a:r>
              <a:rPr lang="tr-TR" sz="3200" dirty="0" smtClean="0"/>
              <a:t>yaşıyorum.</a:t>
            </a:r>
            <a:endParaRPr lang="tr-TR" sz="3200" dirty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/>
              <a:t>Son zamanlarda kendimi psikolojik olarak kötü </a:t>
            </a:r>
            <a:r>
              <a:rPr lang="tr-TR" sz="3200" dirty="0" smtClean="0"/>
              <a:t>hissediyorum.</a:t>
            </a:r>
            <a:endParaRPr lang="tr-TR" sz="3200" dirty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tr-TR" sz="3200" dirty="0"/>
              <a:t>Fiziksel özelliklerim konusunda </a:t>
            </a:r>
            <a:r>
              <a:rPr lang="tr-TR" sz="3200" dirty="0" smtClean="0"/>
              <a:t>endişeliyim.</a:t>
            </a:r>
            <a:endParaRPr lang="tr-TR" sz="3200" dirty="0"/>
          </a:p>
          <a:p>
            <a:pPr marL="274320" indent="-274320" fontAlgn="auto">
              <a:lnSpc>
                <a:spcPct val="150000"/>
              </a:lnSpc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tr-TR" sz="3200" dirty="0"/>
          </a:p>
        </p:txBody>
      </p:sp>
    </p:spTree>
    <p:extLst>
      <p:ext uri="{BB962C8B-B14F-4D97-AF65-F5344CB8AC3E}">
        <p14:creationId xmlns:p14="http://schemas.microsoft.com/office/powerpoint/2010/main" val="92260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187624" y="620688"/>
            <a:ext cx="7498080" cy="4320480"/>
          </a:xfrm>
        </p:spPr>
        <p:txBody>
          <a:bodyPr>
            <a:noAutofit/>
          </a:bodyPr>
          <a:lstStyle/>
          <a:p>
            <a:pPr marL="274320" indent="-27432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tr-TR" dirty="0"/>
              <a:t>Ailemle sorunlar </a:t>
            </a:r>
            <a:r>
              <a:rPr lang="tr-TR" dirty="0" smtClean="0"/>
              <a:t>yaşıyorum.</a:t>
            </a:r>
            <a:endParaRPr lang="tr-TR" dirty="0"/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tr-TR" dirty="0"/>
              <a:t>Kendimi daha iyi tanımak </a:t>
            </a:r>
            <a:r>
              <a:rPr lang="tr-TR" dirty="0" smtClean="0"/>
              <a:t>istiyorum.</a:t>
            </a:r>
            <a:endParaRPr lang="tr-TR" dirty="0"/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tr-TR" dirty="0"/>
              <a:t>Kendimi iyi ifade </a:t>
            </a:r>
            <a:r>
              <a:rPr lang="tr-TR" dirty="0" smtClean="0"/>
              <a:t>edemiyorum.</a:t>
            </a:r>
            <a:endParaRPr lang="tr-TR" dirty="0"/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tr-TR" dirty="0"/>
              <a:t>Topluluk içinde nasıl hareket edeceğimi </a:t>
            </a:r>
            <a:r>
              <a:rPr lang="tr-TR" dirty="0" smtClean="0"/>
              <a:t>bilemiyorum.</a:t>
            </a:r>
            <a:endParaRPr lang="tr-TR" dirty="0"/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tr-TR" dirty="0"/>
              <a:t>Kendimi yalnız </a:t>
            </a:r>
            <a:r>
              <a:rPr lang="tr-TR" dirty="0" smtClean="0"/>
              <a:t>hissediyorum.</a:t>
            </a:r>
            <a:endParaRPr lang="tr-TR" dirty="0"/>
          </a:p>
          <a:p>
            <a:pPr marL="274320" indent="-274320">
              <a:lnSpc>
                <a:spcPct val="150000"/>
              </a:lnSpc>
              <a:buClr>
                <a:schemeClr val="accent3"/>
              </a:buClr>
              <a:defRPr/>
            </a:pPr>
            <a:r>
              <a:rPr lang="tr-TR" dirty="0"/>
              <a:t>Bazı duygularımı kontrol </a:t>
            </a:r>
            <a:r>
              <a:rPr lang="tr-TR" dirty="0" smtClean="0"/>
              <a:t>edemiyorum.</a:t>
            </a:r>
            <a:endParaRPr lang="tr-TR" dirty="0"/>
          </a:p>
          <a:p>
            <a:pPr>
              <a:lnSpc>
                <a:spcPct val="150000"/>
              </a:lnSpc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63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547664" y="908720"/>
            <a:ext cx="4576552" cy="4306490"/>
          </a:xfrm>
        </p:spPr>
        <p:txBody>
          <a:bodyPr>
            <a:normAutofit/>
          </a:bodyPr>
          <a:lstStyle/>
          <a:p>
            <a:pPr algn="ctr"/>
            <a:r>
              <a:rPr lang="tr-TR" sz="6600" b="1" dirty="0" smtClean="0">
                <a:solidFill>
                  <a:srgbClr val="FF0000"/>
                </a:solidFill>
              </a:rPr>
              <a:t>Rehberlik </a:t>
            </a:r>
            <a:br>
              <a:rPr lang="tr-TR" sz="6600" b="1" dirty="0" smtClean="0">
                <a:solidFill>
                  <a:srgbClr val="FF0000"/>
                </a:solidFill>
              </a:rPr>
            </a:br>
            <a:r>
              <a:rPr lang="tr-TR" sz="6600" b="1" dirty="0" smtClean="0">
                <a:solidFill>
                  <a:srgbClr val="FF0000"/>
                </a:solidFill>
              </a:rPr>
              <a:t>Ne Değildir?</a:t>
            </a:r>
            <a:endParaRPr lang="tr-TR" sz="6600" b="1" dirty="0">
              <a:solidFill>
                <a:srgbClr val="FF0000"/>
              </a:solidFill>
            </a:endParaRP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856" y="1988840"/>
            <a:ext cx="1944216" cy="257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1942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tr-TR" dirty="0" smtClean="0"/>
              <a:t>    Rehberlik</a:t>
            </a:r>
            <a:r>
              <a:rPr lang="tr-TR" dirty="0"/>
              <a:t>, bireye tek yönlü olarak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r-TR" dirty="0"/>
              <a:t>    doğrudan doğruya yapılan bir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r-TR" dirty="0"/>
              <a:t>    yardım </a:t>
            </a:r>
            <a:r>
              <a:rPr lang="tr-TR" dirty="0" smtClean="0"/>
              <a:t>değildir.</a:t>
            </a:r>
            <a:endParaRPr lang="tr-TR" dirty="0"/>
          </a:p>
          <a:p>
            <a:pPr marL="82296" indent="0">
              <a:buNone/>
            </a:pPr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626621"/>
            <a:ext cx="5096993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15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331640" y="1844824"/>
            <a:ext cx="4000488" cy="3997424"/>
          </a:xfrm>
        </p:spPr>
        <p:txBody>
          <a:bodyPr>
            <a:normAutofit/>
          </a:bodyPr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tr-TR" dirty="0" smtClean="0"/>
              <a:t> Rehberlikte </a:t>
            </a:r>
            <a:r>
              <a:rPr lang="tr-TR" dirty="0"/>
              <a:t>bireye </a:t>
            </a:r>
            <a:r>
              <a:rPr lang="tr-TR" dirty="0" smtClean="0"/>
              <a:t>    acıma duygusuyla </a:t>
            </a:r>
            <a:r>
              <a:rPr lang="tr-TR" dirty="0"/>
              <a:t>yaklaşma, onun </a:t>
            </a:r>
            <a:r>
              <a:rPr lang="tr-TR" dirty="0" smtClean="0"/>
              <a:t> sorunlarını </a:t>
            </a:r>
            <a:r>
              <a:rPr lang="tr-TR" dirty="0"/>
              <a:t>onu </a:t>
            </a:r>
            <a:r>
              <a:rPr lang="tr-TR" dirty="0" smtClean="0"/>
              <a:t>adına çözme gibi </a:t>
            </a:r>
            <a:r>
              <a:rPr lang="tr-TR" dirty="0"/>
              <a:t>bir anlayış </a:t>
            </a:r>
            <a:r>
              <a:rPr lang="tr-TR" dirty="0" smtClean="0"/>
              <a:t>yoktur.</a:t>
            </a:r>
            <a:r>
              <a:rPr lang="tr-TR" dirty="0"/>
              <a:t> </a:t>
            </a:r>
            <a:endParaRPr lang="tr-TR" dirty="0" smtClean="0"/>
          </a:p>
          <a:p>
            <a:pPr marL="274320" indent="-274320">
              <a:buClr>
                <a:schemeClr val="accent3"/>
              </a:buClr>
              <a:buNone/>
              <a:defRPr/>
            </a:pP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844824"/>
            <a:ext cx="3810000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093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475656" y="2204864"/>
            <a:ext cx="4032448" cy="2520280"/>
          </a:xfrm>
        </p:spPr>
        <p:txBody>
          <a:bodyPr/>
          <a:lstStyle/>
          <a:p>
            <a:pPr marL="0" indent="0">
              <a:buClr>
                <a:schemeClr val="accent3"/>
              </a:buClr>
              <a:buNone/>
              <a:defRPr/>
            </a:pPr>
            <a:r>
              <a:rPr lang="tr-TR" dirty="0" smtClean="0"/>
              <a:t>Rehberlik</a:t>
            </a:r>
            <a:r>
              <a:rPr lang="tr-TR" dirty="0"/>
              <a:t>, bireyin sadece </a:t>
            </a:r>
            <a:r>
              <a:rPr lang="tr-TR" dirty="0">
                <a:solidFill>
                  <a:srgbClr val="FF0000"/>
                </a:solidFill>
              </a:rPr>
              <a:t>duygusal </a:t>
            </a:r>
          </a:p>
          <a:p>
            <a:pPr marL="274320" indent="-274320">
              <a:buClr>
                <a:schemeClr val="accent3"/>
              </a:buClr>
              <a:buNone/>
              <a:defRPr/>
            </a:pPr>
            <a:r>
              <a:rPr lang="tr-TR" dirty="0" smtClean="0"/>
              <a:t>yanı </a:t>
            </a:r>
            <a:r>
              <a:rPr lang="tr-TR" dirty="0"/>
              <a:t>ile </a:t>
            </a:r>
            <a:r>
              <a:rPr lang="tr-TR" dirty="0" smtClean="0"/>
              <a:t>ilgilenmez.</a:t>
            </a:r>
            <a:endParaRPr lang="tr-TR" dirty="0"/>
          </a:p>
          <a:p>
            <a:endParaRPr lang="tr-TR" dirty="0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tr-TR" dirty="0" smtClean="0">
                <a:solidFill>
                  <a:schemeClr val="tx1"/>
                </a:solidFill>
              </a:rPr>
              <a:t>Elazığ Mesleki ve Teknik Anadolu Lisesi</a:t>
            </a:r>
            <a:endParaRPr lang="tr-TR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48680"/>
            <a:ext cx="2743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101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ündönümü">
  <a:themeElements>
    <a:clrScheme name="Gündönümü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Gündönümü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Gündönümü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355</Words>
  <Application>Microsoft Office PowerPoint</Application>
  <PresentationFormat>Ekran Gösterisi (4:3)</PresentationFormat>
  <Paragraphs>65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Gündönümü</vt:lpstr>
      <vt:lpstr>PowerPoint Sunusu</vt:lpstr>
      <vt:lpstr>PowerPoint Sunusu</vt:lpstr>
      <vt:lpstr>PowerPoint Sunusu</vt:lpstr>
      <vt:lpstr>PowerPoint Sunusu</vt:lpstr>
      <vt:lpstr>PowerPoint Sunusu</vt:lpstr>
      <vt:lpstr>Rehberlik  Ne Değildir?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Rehberliğin İlkeleri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REHBERLİK SERVİSİ</dc:title>
  <dc:creator>ACER</dc:creator>
  <cp:lastModifiedBy>Aydın Tacer</cp:lastModifiedBy>
  <cp:revision>18</cp:revision>
  <dcterms:created xsi:type="dcterms:W3CDTF">2014-12-10T20:47:31Z</dcterms:created>
  <dcterms:modified xsi:type="dcterms:W3CDTF">2020-11-11T10:15:15Z</dcterms:modified>
</cp:coreProperties>
</file>